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1" r:id="rId3"/>
    <p:sldId id="283" r:id="rId4"/>
    <p:sldId id="282" r:id="rId5"/>
    <p:sldId id="268" r:id="rId6"/>
    <p:sldId id="269" r:id="rId7"/>
    <p:sldId id="270" r:id="rId8"/>
    <p:sldId id="272" r:id="rId9"/>
    <p:sldId id="271" r:id="rId10"/>
    <p:sldId id="273" r:id="rId11"/>
    <p:sldId id="274" r:id="rId12"/>
    <p:sldId id="275" r:id="rId13"/>
    <p:sldId id="277" r:id="rId14"/>
    <p:sldId id="276" r:id="rId15"/>
    <p:sldId id="278" r:id="rId16"/>
    <p:sldId id="279" r:id="rId17"/>
    <p:sldId id="28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660"/>
  </p:normalViewPr>
  <p:slideViewPr>
    <p:cSldViewPr>
      <p:cViewPr>
        <p:scale>
          <a:sx n="57" d="100"/>
          <a:sy n="57" d="100"/>
        </p:scale>
        <p:origin x="-1075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02F7-7BCC-4F68-96D5-DB1F95261C37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B172C6-0D5B-4431-832F-E0C1208D60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02F7-7BCC-4F68-96D5-DB1F95261C37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72C6-0D5B-4431-832F-E0C1208D60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B172C6-0D5B-4431-832F-E0C1208D603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02F7-7BCC-4F68-96D5-DB1F95261C37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02F7-7BCC-4F68-96D5-DB1F95261C37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B172C6-0D5B-4431-832F-E0C1208D60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02F7-7BCC-4F68-96D5-DB1F95261C37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B172C6-0D5B-4431-832F-E0C1208D60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B2F02F7-7BCC-4F68-96D5-DB1F95261C37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72C6-0D5B-4431-832F-E0C1208D60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02F7-7BCC-4F68-96D5-DB1F95261C37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B172C6-0D5B-4431-832F-E0C1208D603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02F7-7BCC-4F68-96D5-DB1F95261C37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B172C6-0D5B-4431-832F-E0C1208D60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02F7-7BCC-4F68-96D5-DB1F95261C37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B172C6-0D5B-4431-832F-E0C1208D60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B172C6-0D5B-4431-832F-E0C1208D603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02F7-7BCC-4F68-96D5-DB1F95261C37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B172C6-0D5B-4431-832F-E0C1208D60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B2F02F7-7BCC-4F68-96D5-DB1F95261C37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B2F02F7-7BCC-4F68-96D5-DB1F95261C37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B172C6-0D5B-4431-832F-E0C1208D603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Aaron Hacker</a:t>
            </a:r>
          </a:p>
          <a:p>
            <a:r>
              <a:rPr lang="en-US" dirty="0" smtClean="0"/>
              <a:t>Lake Land College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Unorthodox Team-Teaching for </a:t>
            </a:r>
            <a:br>
              <a:rPr lang="en-US" sz="3600" dirty="0" smtClean="0"/>
            </a:br>
            <a:r>
              <a:rPr lang="en-US" sz="3600" dirty="0" smtClean="0"/>
              <a:t>Non-Traditional Students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0918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Stuff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lvl="0"/>
            <a:r>
              <a:rPr lang="en-US" dirty="0"/>
              <a:t>Give feedback</a:t>
            </a:r>
          </a:p>
          <a:p>
            <a:pPr lvl="0"/>
            <a:r>
              <a:rPr lang="en-US" dirty="0"/>
              <a:t>Make copies</a:t>
            </a:r>
          </a:p>
          <a:p>
            <a:pPr lvl="0"/>
            <a:r>
              <a:rPr lang="en-US" dirty="0"/>
              <a:t>Monitor activities</a:t>
            </a:r>
          </a:p>
          <a:p>
            <a:pPr lvl="0"/>
            <a:r>
              <a:rPr lang="en-US" dirty="0"/>
              <a:t>Schedule </a:t>
            </a:r>
            <a:r>
              <a:rPr lang="en-US" dirty="0" smtClean="0"/>
              <a:t>assessments </a:t>
            </a:r>
            <a:r>
              <a:rPr lang="en-US" dirty="0"/>
              <a:t>/ </a:t>
            </a:r>
            <a:r>
              <a:rPr lang="en-US" dirty="0" smtClean="0"/>
              <a:t>orientation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08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Unorthodox – Supplemental Instruction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lvl="0"/>
            <a:r>
              <a:rPr lang="en-US" sz="2800" dirty="0"/>
              <a:t>Review </a:t>
            </a:r>
            <a:r>
              <a:rPr lang="en-US" sz="2800" dirty="0" smtClean="0"/>
              <a:t>and reinforce content</a:t>
            </a:r>
            <a:endParaRPr lang="en-US" sz="2800" dirty="0"/>
          </a:p>
          <a:p>
            <a:pPr lvl="0"/>
            <a:r>
              <a:rPr lang="en-US" sz="2800" dirty="0"/>
              <a:t>Contextualized </a:t>
            </a:r>
            <a:r>
              <a:rPr lang="en-US" sz="2800" dirty="0" smtClean="0"/>
              <a:t>instruction in reading and math</a:t>
            </a:r>
            <a:endParaRPr lang="en-US" sz="2800" dirty="0"/>
          </a:p>
          <a:p>
            <a:pPr lvl="0"/>
            <a:r>
              <a:rPr lang="en-US" sz="2800" dirty="0" smtClean="0"/>
              <a:t>Assist with terminology</a:t>
            </a:r>
            <a:endParaRPr lang="en-US" sz="2800" dirty="0"/>
          </a:p>
          <a:p>
            <a:pPr lvl="0"/>
            <a:r>
              <a:rPr lang="en-US" sz="2800" dirty="0" smtClean="0"/>
              <a:t>Technology skills</a:t>
            </a:r>
            <a:endParaRPr lang="en-US" sz="2800" dirty="0"/>
          </a:p>
          <a:p>
            <a:pPr lvl="0"/>
            <a:r>
              <a:rPr lang="en-US" sz="2800" dirty="0" smtClean="0"/>
              <a:t>Career exploration</a:t>
            </a:r>
            <a:endParaRPr lang="en-US" sz="2800" dirty="0"/>
          </a:p>
          <a:p>
            <a:pPr lvl="0"/>
            <a:r>
              <a:rPr lang="en-US" sz="2800" dirty="0" smtClean="0"/>
              <a:t>Life skills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7569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Unorthodox – Supplemental Experiences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lvl="0"/>
            <a:r>
              <a:rPr lang="en-US" sz="2800" dirty="0" smtClean="0"/>
              <a:t>Field trips</a:t>
            </a:r>
          </a:p>
          <a:p>
            <a:pPr lvl="0"/>
            <a:r>
              <a:rPr lang="en-US" sz="2800" dirty="0" smtClean="0"/>
              <a:t>Guest speakers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58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Unorthodox – Supplemental Resources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lvl="0"/>
            <a:r>
              <a:rPr lang="en-US" sz="2800" dirty="0" smtClean="0"/>
              <a:t>Healthcare and Dental Services</a:t>
            </a:r>
          </a:p>
          <a:p>
            <a:pPr lvl="0"/>
            <a:r>
              <a:rPr lang="en-US" sz="2800" dirty="0" smtClean="0"/>
              <a:t>State Agencies</a:t>
            </a:r>
          </a:p>
          <a:p>
            <a:pPr lvl="0"/>
            <a:r>
              <a:rPr lang="en-US" sz="2800" dirty="0" smtClean="0"/>
              <a:t>Transportation</a:t>
            </a:r>
          </a:p>
          <a:p>
            <a:pPr lvl="0"/>
            <a:r>
              <a:rPr lang="en-US" sz="2800" dirty="0" smtClean="0"/>
              <a:t>Childcare</a:t>
            </a:r>
          </a:p>
          <a:p>
            <a:pPr lvl="0"/>
            <a:r>
              <a:rPr lang="en-US" sz="2800" dirty="0" smtClean="0"/>
              <a:t>Legal Services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6870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Unorthodox – Connection to Campus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/>
              <a:t>Campus </a:t>
            </a:r>
            <a:r>
              <a:rPr lang="en-US" sz="2800" dirty="0"/>
              <a:t>Tours</a:t>
            </a:r>
          </a:p>
          <a:p>
            <a:pPr lvl="0"/>
            <a:r>
              <a:rPr lang="en-US" sz="2800" dirty="0"/>
              <a:t>Campus </a:t>
            </a:r>
            <a:r>
              <a:rPr lang="en-US" sz="2800" dirty="0" smtClean="0"/>
              <a:t>Personnel and Services</a:t>
            </a:r>
            <a:endParaRPr lang="en-US" sz="2800" dirty="0"/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Bookstore/ID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Registration 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College </a:t>
            </a:r>
            <a:r>
              <a:rPr lang="en-US" sz="2400" dirty="0">
                <a:solidFill>
                  <a:schemeClr val="tx1"/>
                </a:solidFill>
              </a:rPr>
              <a:t>Vocabulary / Programs of Study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Campus Tours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Admissions </a:t>
            </a:r>
            <a:r>
              <a:rPr lang="en-US" sz="2400" dirty="0" smtClean="0">
                <a:solidFill>
                  <a:schemeClr val="tx1"/>
                </a:solidFill>
              </a:rPr>
              <a:t>Representatives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Career Services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Counseling Services</a:t>
            </a:r>
          </a:p>
          <a:p>
            <a:pPr lvl="1"/>
            <a:r>
              <a:rPr lang="en-US" sz="2300" dirty="0" smtClean="0">
                <a:solidFill>
                  <a:schemeClr val="tx1"/>
                </a:solidFill>
              </a:rPr>
              <a:t>Financial </a:t>
            </a:r>
            <a:r>
              <a:rPr lang="en-US" sz="2300" dirty="0">
                <a:solidFill>
                  <a:schemeClr val="tx1"/>
                </a:solidFill>
              </a:rPr>
              <a:t>Aid</a:t>
            </a:r>
            <a:endParaRPr lang="en-US" sz="5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17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Unorthodox – Reducing Red Tape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endParaRPr lang="en-US" sz="2800" dirty="0" smtClean="0"/>
          </a:p>
          <a:p>
            <a:pPr lvl="0"/>
            <a:r>
              <a:rPr lang="en-US" sz="2800" dirty="0" smtClean="0"/>
              <a:t>Institutional Red Tape</a:t>
            </a:r>
            <a:endParaRPr lang="en-US" sz="2800" dirty="0"/>
          </a:p>
          <a:p>
            <a:pPr lvl="0"/>
            <a:r>
              <a:rPr lang="en-US" sz="2800" dirty="0" smtClean="0"/>
              <a:t>Governmental Red Tape</a:t>
            </a:r>
            <a:endParaRPr lang="en-US" sz="5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5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Unorthodox – Getting a Job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/>
              <a:t>Job skills</a:t>
            </a:r>
          </a:p>
          <a:p>
            <a:pPr lvl="0"/>
            <a:r>
              <a:rPr lang="en-US" sz="2800" dirty="0" smtClean="0">
                <a:solidFill>
                  <a:schemeClr val="tx1"/>
                </a:solidFill>
              </a:rPr>
              <a:t>Job fairs</a:t>
            </a:r>
          </a:p>
          <a:p>
            <a:pPr lvl="0"/>
            <a:r>
              <a:rPr lang="en-US" sz="2800" dirty="0" smtClean="0"/>
              <a:t>Job references</a:t>
            </a:r>
          </a:p>
        </p:txBody>
      </p:sp>
    </p:spTree>
    <p:extLst>
      <p:ext uri="{BB962C8B-B14F-4D97-AF65-F5344CB8AC3E}">
        <p14:creationId xmlns:p14="http://schemas.microsoft.com/office/powerpoint/2010/main" val="283075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Unorthodox – Everything Else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/>
              <a:t>Physical maintenance</a:t>
            </a:r>
          </a:p>
          <a:p>
            <a:pPr lvl="0"/>
            <a:r>
              <a:rPr lang="en-US" sz="2800" dirty="0" smtClean="0"/>
              <a:t>Family and relationships</a:t>
            </a:r>
          </a:p>
          <a:p>
            <a:pPr lvl="0"/>
            <a:r>
              <a:rPr lang="en-US" sz="2800" dirty="0" smtClean="0"/>
              <a:t>Civic engagement</a:t>
            </a:r>
          </a:p>
          <a:p>
            <a:pPr lvl="0"/>
            <a:r>
              <a:rPr lang="en-US" sz="2800" dirty="0" smtClean="0"/>
              <a:t>Financial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279503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Non-Traditional Students – The New Majority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Of the 17.6 million undergrads enrolled in higher education: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43% attend two-year institutions</a:t>
            </a:r>
          </a:p>
          <a:p>
            <a:r>
              <a:rPr lang="en-US" sz="2400" dirty="0" smtClean="0"/>
              <a:t>37% are enrolled part-time</a:t>
            </a:r>
          </a:p>
          <a:p>
            <a:r>
              <a:rPr lang="en-US" sz="2400" dirty="0" smtClean="0"/>
              <a:t>32% are working full-time</a:t>
            </a:r>
          </a:p>
          <a:p>
            <a:r>
              <a:rPr lang="en-US" sz="2400" dirty="0" smtClean="0"/>
              <a:t>25% are over the age of 30</a:t>
            </a:r>
          </a:p>
          <a:p>
            <a:r>
              <a:rPr lang="en-US" sz="2400" dirty="0" smtClean="0"/>
              <a:t>Only 15% attend four-year universities and live on campus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4262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Challenges for Non-Traditional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In a recent survey, the following reasons were cited for not completing educational objectives: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30% - Managing </a:t>
            </a:r>
            <a:r>
              <a:rPr lang="en-US" sz="2400" dirty="0"/>
              <a:t>commitments (such as balancing work, family and school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26% - Managing finances</a:t>
            </a:r>
          </a:p>
          <a:p>
            <a:r>
              <a:rPr lang="en-US" sz="2400" dirty="0" smtClean="0"/>
              <a:t>13% - Effectiveness </a:t>
            </a:r>
            <a:r>
              <a:rPr lang="en-US" sz="2400" dirty="0"/>
              <a:t>(maintaining momentum and seeing complex projects through to completion</a:t>
            </a:r>
            <a:r>
              <a:rPr lang="en-US" sz="2400" dirty="0" smtClean="0"/>
              <a:t>)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Only 28% of full-time adult students and only 5% of part-time adult students finish their college studies.</a:t>
            </a:r>
          </a:p>
        </p:txBody>
      </p:sp>
    </p:spTree>
    <p:extLst>
      <p:ext uri="{BB962C8B-B14F-4D97-AF65-F5344CB8AC3E}">
        <p14:creationId xmlns:p14="http://schemas.microsoft.com/office/powerpoint/2010/main" val="36449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of Team Teaching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Traditional </a:t>
            </a:r>
            <a:r>
              <a:rPr lang="en-US" dirty="0"/>
              <a:t>Team Teaching</a:t>
            </a:r>
          </a:p>
          <a:p>
            <a:pPr lvl="0"/>
            <a:r>
              <a:rPr lang="en-US" dirty="0"/>
              <a:t>Two or more teachers actively share the instruction of the content and skills in the same classroom at the same time with the same group of students.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62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of Team Teaching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Collaborative </a:t>
            </a:r>
            <a:r>
              <a:rPr lang="en-US" dirty="0"/>
              <a:t>Team Teaching</a:t>
            </a:r>
          </a:p>
          <a:p>
            <a:pPr lvl="0"/>
            <a:r>
              <a:rPr lang="en-US" dirty="0"/>
              <a:t>Team teachers work together to teach the material not by the usual monologue, but by exchanging and discussing ideas and theories in front of the learners. </a:t>
            </a:r>
          </a:p>
        </p:txBody>
      </p:sp>
    </p:spTree>
    <p:extLst>
      <p:ext uri="{BB962C8B-B14F-4D97-AF65-F5344CB8AC3E}">
        <p14:creationId xmlns:p14="http://schemas.microsoft.com/office/powerpoint/2010/main" val="109164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of Team Teaching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Parallel Instruction</a:t>
            </a:r>
          </a:p>
          <a:p>
            <a:pPr lvl="0"/>
            <a:r>
              <a:rPr lang="en-US" dirty="0"/>
              <a:t>In this setting, the class is divided into two groups and each teacher is responsible for teaching the same material to her/his smaller group. A key feature of Parallel Instruction is that teachers can roam and give students individualized support.</a:t>
            </a:r>
          </a:p>
        </p:txBody>
      </p:sp>
    </p:spTree>
    <p:extLst>
      <p:ext uri="{BB962C8B-B14F-4D97-AF65-F5344CB8AC3E}">
        <p14:creationId xmlns:p14="http://schemas.microsoft.com/office/powerpoint/2010/main" val="70192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of Team Teaching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Differentiated Split Class</a:t>
            </a:r>
          </a:p>
          <a:p>
            <a:pPr lvl="0"/>
            <a:r>
              <a:rPr lang="en-US" dirty="0"/>
              <a:t>A class with more than one teacher is divided into smaller groups according to learning needs.  Instructors provide their respective group with the instruction required to meet their learning needs.</a:t>
            </a:r>
          </a:p>
        </p:txBody>
      </p:sp>
    </p:spTree>
    <p:extLst>
      <p:ext uri="{BB962C8B-B14F-4D97-AF65-F5344CB8AC3E}">
        <p14:creationId xmlns:p14="http://schemas.microsoft.com/office/powerpoint/2010/main" val="306424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of Team Teaching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Monitoring Teacher</a:t>
            </a:r>
          </a:p>
          <a:p>
            <a:pPr lvl="0"/>
            <a:r>
              <a:rPr lang="en-US" dirty="0"/>
              <a:t>One teacher assumes the responsibility for instructing the entire class.  The other teacher circulates the room and monitors student understanding and behavior.</a:t>
            </a:r>
          </a:p>
        </p:txBody>
      </p:sp>
    </p:spTree>
    <p:extLst>
      <p:ext uri="{BB962C8B-B14F-4D97-AF65-F5344CB8AC3E}">
        <p14:creationId xmlns:p14="http://schemas.microsoft.com/office/powerpoint/2010/main" val="306424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of Team Teaching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Complementary </a:t>
            </a:r>
            <a:r>
              <a:rPr lang="en-US" dirty="0"/>
              <a:t>Supportive</a:t>
            </a:r>
          </a:p>
          <a:p>
            <a:pPr lvl="0"/>
            <a:r>
              <a:rPr lang="en-US" dirty="0"/>
              <a:t>One teacher is responsible for teaching the content to the students.  The other teacher takes charge of providing follow-up activities on related topics or on study skills.</a:t>
            </a:r>
          </a:p>
        </p:txBody>
      </p:sp>
    </p:spTree>
    <p:extLst>
      <p:ext uri="{BB962C8B-B14F-4D97-AF65-F5344CB8AC3E}">
        <p14:creationId xmlns:p14="http://schemas.microsoft.com/office/powerpoint/2010/main" val="306424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92</TotalTime>
  <Words>476</Words>
  <Application>Microsoft Office PowerPoint</Application>
  <PresentationFormat>On-screen Show (4:3)</PresentationFormat>
  <Paragraphs>92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Civic</vt:lpstr>
      <vt:lpstr>Unorthodox Team-Teaching for  Non-Traditional Students</vt:lpstr>
      <vt:lpstr>Non-Traditional Students – The New Majority</vt:lpstr>
      <vt:lpstr>Challenges for Non-Traditional Students</vt:lpstr>
      <vt:lpstr>Models of Team Teaching</vt:lpstr>
      <vt:lpstr>Models of Team Teaching</vt:lpstr>
      <vt:lpstr>Models of Team Teaching</vt:lpstr>
      <vt:lpstr>Models of Team Teaching</vt:lpstr>
      <vt:lpstr>Models of Team Teaching</vt:lpstr>
      <vt:lpstr>Models of Team Teaching</vt:lpstr>
      <vt:lpstr>Normal Stuff</vt:lpstr>
      <vt:lpstr>Unorthodox – Supplemental Instruction</vt:lpstr>
      <vt:lpstr>Unorthodox – Supplemental Experiences</vt:lpstr>
      <vt:lpstr>Unorthodox – Supplemental Resources</vt:lpstr>
      <vt:lpstr>Unorthodox – Connection to Campus</vt:lpstr>
      <vt:lpstr>Unorthodox – Reducing Red Tape</vt:lpstr>
      <vt:lpstr>Unorthodox – Getting a Job</vt:lpstr>
      <vt:lpstr>Unorthodox – Everything Else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Unorthodox Team-Teaching for  Non-Traditional Students</dc:title>
  <dc:creator>Admin</dc:creator>
  <cp:lastModifiedBy>Sam Nelson</cp:lastModifiedBy>
  <cp:revision>12</cp:revision>
  <dcterms:created xsi:type="dcterms:W3CDTF">2014-07-16T22:42:01Z</dcterms:created>
  <dcterms:modified xsi:type="dcterms:W3CDTF">2014-08-22T13:39:07Z</dcterms:modified>
</cp:coreProperties>
</file>